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7" r:id="rId5"/>
    <p:sldId id="257" r:id="rId6"/>
    <p:sldId id="256" r:id="rId7"/>
    <p:sldId id="258" r:id="rId8"/>
    <p:sldId id="259" r:id="rId9"/>
    <p:sldId id="260" r:id="rId10"/>
    <p:sldId id="265" r:id="rId11"/>
    <p:sldId id="261" r:id="rId12"/>
    <p:sldId id="262" r:id="rId13"/>
    <p:sldId id="263" r:id="rId14"/>
    <p:sldId id="264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4D0F"/>
    <a:srgbClr val="EE833A"/>
    <a:srgbClr val="653EF4"/>
    <a:srgbClr val="4516F2"/>
    <a:srgbClr val="5DA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pi Rospina Pertiwi , S.P., M.Si" userId="f03bf59e-a106-43cc-bf43-b4ad06236bde" providerId="ADAL" clId="{D84A0C2F-2878-4D16-8EA2-D64169924BFA}"/>
    <pc:docChg chg="modSld">
      <pc:chgData name="Pepi Rospina Pertiwi , S.P., M.Si" userId="f03bf59e-a106-43cc-bf43-b4ad06236bde" providerId="ADAL" clId="{D84A0C2F-2878-4D16-8EA2-D64169924BFA}" dt="2022-07-29T03:12:15.286" v="1" actId="6549"/>
      <pc:docMkLst>
        <pc:docMk/>
      </pc:docMkLst>
      <pc:sldChg chg="modSp mod">
        <pc:chgData name="Pepi Rospina Pertiwi , S.P., M.Si" userId="f03bf59e-a106-43cc-bf43-b4ad06236bde" providerId="ADAL" clId="{D84A0C2F-2878-4D16-8EA2-D64169924BFA}" dt="2022-07-29T03:12:15.286" v="1" actId="6549"/>
        <pc:sldMkLst>
          <pc:docMk/>
          <pc:sldMk cId="3304488766" sldId="263"/>
        </pc:sldMkLst>
        <pc:spChg chg="mod">
          <ac:chgData name="Pepi Rospina Pertiwi , S.P., M.Si" userId="f03bf59e-a106-43cc-bf43-b4ad06236bde" providerId="ADAL" clId="{D84A0C2F-2878-4D16-8EA2-D64169924BFA}" dt="2022-07-29T03:12:15.286" v="1" actId="6549"/>
          <ac:spMkLst>
            <pc:docMk/>
            <pc:sldMk cId="3304488766" sldId="263"/>
            <ac:spMk id="7" creationId="{252CECA6-9538-43B7-9D48-44B1E864EA6F}"/>
          </ac:spMkLst>
        </pc:spChg>
      </pc:sldChg>
    </pc:docChg>
  </pc:docChgLst>
  <pc:docChgLst>
    <pc:chgData name="Pepi Rospina Pertiwi , S.P., M.Si" userId="f03bf59e-a106-43cc-bf43-b4ad06236bde" providerId="ADAL" clId="{F1FB30A0-312F-4F39-AD50-029323B7A746}"/>
    <pc:docChg chg="modSld">
      <pc:chgData name="Pepi Rospina Pertiwi , S.P., M.Si" userId="f03bf59e-a106-43cc-bf43-b4ad06236bde" providerId="ADAL" clId="{F1FB30A0-312F-4F39-AD50-029323B7A746}" dt="2022-06-14T04:38:44.609" v="4" actId="6549"/>
      <pc:docMkLst>
        <pc:docMk/>
      </pc:docMkLst>
      <pc:sldChg chg="modSp mod">
        <pc:chgData name="Pepi Rospina Pertiwi , S.P., M.Si" userId="f03bf59e-a106-43cc-bf43-b4ad06236bde" providerId="ADAL" clId="{F1FB30A0-312F-4F39-AD50-029323B7A746}" dt="2022-06-14T04:38:29.940" v="1" actId="6549"/>
        <pc:sldMkLst>
          <pc:docMk/>
          <pc:sldMk cId="4000807908" sldId="258"/>
        </pc:sldMkLst>
        <pc:spChg chg="mod">
          <ac:chgData name="Pepi Rospina Pertiwi , S.P., M.Si" userId="f03bf59e-a106-43cc-bf43-b4ad06236bde" providerId="ADAL" clId="{F1FB30A0-312F-4F39-AD50-029323B7A746}" dt="2022-06-14T04:38:29.940" v="1" actId="6549"/>
          <ac:spMkLst>
            <pc:docMk/>
            <pc:sldMk cId="4000807908" sldId="258"/>
            <ac:spMk id="9" creationId="{857748DD-C746-4CE2-87F1-34345C99D9B2}"/>
          </ac:spMkLst>
        </pc:spChg>
      </pc:sldChg>
      <pc:sldChg chg="modSp mod">
        <pc:chgData name="Pepi Rospina Pertiwi , S.P., M.Si" userId="f03bf59e-a106-43cc-bf43-b4ad06236bde" providerId="ADAL" clId="{F1FB30A0-312F-4F39-AD50-029323B7A746}" dt="2022-06-14T04:38:35.506" v="2" actId="6549"/>
        <pc:sldMkLst>
          <pc:docMk/>
          <pc:sldMk cId="1372016247" sldId="259"/>
        </pc:sldMkLst>
        <pc:spChg chg="mod">
          <ac:chgData name="Pepi Rospina Pertiwi , S.P., M.Si" userId="f03bf59e-a106-43cc-bf43-b4ad06236bde" providerId="ADAL" clId="{F1FB30A0-312F-4F39-AD50-029323B7A746}" dt="2022-06-14T04:38:35.506" v="2" actId="6549"/>
          <ac:spMkLst>
            <pc:docMk/>
            <pc:sldMk cId="1372016247" sldId="259"/>
            <ac:spMk id="6" creationId="{D0FC6DC3-CB20-4998-864C-92E5038A9643}"/>
          </ac:spMkLst>
        </pc:spChg>
      </pc:sldChg>
      <pc:sldChg chg="modSp mod">
        <pc:chgData name="Pepi Rospina Pertiwi , S.P., M.Si" userId="f03bf59e-a106-43cc-bf43-b4ad06236bde" providerId="ADAL" clId="{F1FB30A0-312F-4F39-AD50-029323B7A746}" dt="2022-06-14T04:38:39.956" v="3" actId="6549"/>
        <pc:sldMkLst>
          <pc:docMk/>
          <pc:sldMk cId="3877479260" sldId="260"/>
        </pc:sldMkLst>
        <pc:spChg chg="mod">
          <ac:chgData name="Pepi Rospina Pertiwi , S.P., M.Si" userId="f03bf59e-a106-43cc-bf43-b4ad06236bde" providerId="ADAL" clId="{F1FB30A0-312F-4F39-AD50-029323B7A746}" dt="2022-06-14T04:38:39.956" v="3" actId="6549"/>
          <ac:spMkLst>
            <pc:docMk/>
            <pc:sldMk cId="3877479260" sldId="260"/>
            <ac:spMk id="6" creationId="{D18BC97A-27E9-4988-90EB-73CCDF447258}"/>
          </ac:spMkLst>
        </pc:spChg>
      </pc:sldChg>
      <pc:sldChg chg="modSp mod">
        <pc:chgData name="Pepi Rospina Pertiwi , S.P., M.Si" userId="f03bf59e-a106-43cc-bf43-b4ad06236bde" providerId="ADAL" clId="{F1FB30A0-312F-4F39-AD50-029323B7A746}" dt="2022-06-14T04:38:44.609" v="4" actId="6549"/>
        <pc:sldMkLst>
          <pc:docMk/>
          <pc:sldMk cId="1275438668" sldId="265"/>
        </pc:sldMkLst>
        <pc:spChg chg="mod">
          <ac:chgData name="Pepi Rospina Pertiwi , S.P., M.Si" userId="f03bf59e-a106-43cc-bf43-b4ad06236bde" providerId="ADAL" clId="{F1FB30A0-312F-4F39-AD50-029323B7A746}" dt="2022-06-14T04:38:44.609" v="4" actId="6549"/>
          <ac:spMkLst>
            <pc:docMk/>
            <pc:sldMk cId="1275438668" sldId="265"/>
            <ac:spMk id="6" creationId="{4E50B38F-3F56-43F1-8A9D-0D28B5BEB04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EF53-2141-4E4B-8611-CD5A213C6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3EE5F-9138-4A79-9364-A52FE2885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BD235-E30A-4876-8F0E-CE1E44B5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E0C84-9BF9-43B0-9393-E62AF1F7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48F61-C686-408B-94C4-29E4C7E9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675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276E-D162-4115-8020-F6B63F89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379FD-E112-447F-A3BA-39921C911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A1F3-187E-40C8-9112-72C5CA9F0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821D0-FE57-48F2-84ED-3DBCFECD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0C17C-C6E8-4884-BEB2-D9C364D9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524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33149-D8E6-49D3-9738-4CC069AD2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8DE91-0640-4FF4-813C-6236C4C96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9942A-0BEE-4CD3-8658-D001B6D1F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05F17-0DA4-481E-8507-A20D7360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7B8AF-A546-4F8E-8A0F-AD57EBE0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41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C5E6-3455-4C61-9B58-72FB040A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9E651-C27B-43CC-9422-5CA92E34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AE38A-5043-4334-AB4E-3710D9D38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1843-2334-47EF-BEBB-78121CDE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4C97B-FB7F-4AAB-9AB8-621C0405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855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135C-2B08-47B6-9277-2AD411BF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E9A2F-7DA3-417B-B230-C49CC75BC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73098-BC6A-4724-B4BC-038E4E7A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60157-2FE2-4215-A1B8-F2C2A44A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06C4E-966C-494A-9FD1-32528804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78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2A27-4136-429A-98FA-2CA2A081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63949-43F0-426E-9933-E1487FF92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68BCA-2129-4480-A2FD-7E31EE79D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A4177-B3C6-475B-873C-976CD7BF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D0A44-2927-4967-A602-AB37A5C8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32293-7D62-4801-8E18-2C10C17F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686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3766-B5AA-4103-8B06-145DD82B7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5817B-3AEC-4B2D-B534-3A5C983C1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F0C6C-3FC4-4ECD-93C4-2BA5618E2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E2431-3E0A-4E0F-A1B2-0E671BFAE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276EB-770F-4B70-B7D5-877D981417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CA213A-A924-4F29-99EC-AFA2C4F9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EC8D59-A361-4A13-BEA4-A2C90145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F96DA6-56E2-41D5-9A1F-BF0468CA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550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81D8-029E-49D6-99BE-3547ED6F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69CFC-17B0-43F6-BCAF-E755BD25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10437-5369-4422-9DA9-C58EB0435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2031E-63E8-458C-8053-07EA5C92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03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90D33-0BEA-4B64-84A5-319FF73C6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8DEC6-9E0E-402D-8828-9D48345E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A2703-47A0-48FB-8BF5-FA30A9F9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63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5F5B-23A7-4608-B490-4188C382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EE955-6F7B-44DE-80B4-BA84B1CC0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D813C-206A-41B3-9AA6-1F71AD677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01575-6665-4B60-9769-B3D7CA16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861EE-997E-435E-81C7-3209F94E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FE1B-CD44-4899-AA6A-14D1CDF1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069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C39C-3784-4D83-9004-9C6BD321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0A6D5-282E-4E82-8366-31CC535A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FC69B-9216-451B-88E2-C88CFE8C0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45A02-E9F6-41C4-AF82-7510A592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44545-33E9-4F4E-B3D1-580889DB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354F9-41FB-4671-979E-BEDF23E1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794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DCBA5B-032A-479C-BFAB-2FB0D769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7A880-118B-44AA-BC26-CF5433005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FCD61-3F79-4E3B-A021-15EF72D7A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2C173-147F-40DA-97D3-17AEF44848C6}" type="datetimeFigureOut">
              <a:rPr lang="en-ID" smtClean="0"/>
              <a:t>29/07/2022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97462-C696-4D12-9CEF-3D0425308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B43FA-6B7B-484B-AFA6-D0BE73E1E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0FF09-5449-4163-8C79-A45B0D85BCB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174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63A00990-7CA3-4A43-8238-E7614236C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  <a14:imgEffect>
                      <a14:colorTemperature colorTemp="74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943BB-D2B7-4FB7-BA4B-F18EDA127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7CA86A-8F33-4B17-B7A9-1B19BAEF6C33}"/>
              </a:ext>
            </a:extLst>
          </p:cNvPr>
          <p:cNvSpPr/>
          <p:nvPr/>
        </p:nvSpPr>
        <p:spPr>
          <a:xfrm>
            <a:off x="5516836" y="761999"/>
            <a:ext cx="6061444" cy="5780558"/>
          </a:xfrm>
          <a:prstGeom prst="ellipse">
            <a:avLst/>
          </a:prstGeom>
          <a:solidFill>
            <a:srgbClr val="A94D0F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53266-75D2-4556-8449-763908F0C594}"/>
              </a:ext>
            </a:extLst>
          </p:cNvPr>
          <p:cNvSpPr txBox="1"/>
          <p:nvPr/>
        </p:nvSpPr>
        <p:spPr>
          <a:xfrm>
            <a:off x="4585049" y="3099293"/>
            <a:ext cx="7925017" cy="2400657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sv-SE" sz="4800" b="1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STRATEGI</a:t>
            </a:r>
          </a:p>
          <a:p>
            <a:pPr algn="ctr"/>
            <a:r>
              <a:rPr lang="sv-SE" sz="4800" b="1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MENEMPUH</a:t>
            </a:r>
          </a:p>
          <a:p>
            <a:pPr algn="ctr"/>
            <a:r>
              <a:rPr lang="sv-SE" sz="4800" b="1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UJIAN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90F636B-4010-4A00-833A-E2B26977BA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58"/>
          <a:stretch/>
        </p:blipFill>
        <p:spPr>
          <a:xfrm>
            <a:off x="-2645" y="4976703"/>
            <a:ext cx="12192000" cy="1894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E47E2-5E52-4D3E-A9A6-C630F897CEB6}"/>
              </a:ext>
            </a:extLst>
          </p:cNvPr>
          <p:cNvSpPr txBox="1"/>
          <p:nvPr/>
        </p:nvSpPr>
        <p:spPr>
          <a:xfrm>
            <a:off x="4510218" y="1881297"/>
            <a:ext cx="7840815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PENDIDIKAN TERBUKA</a:t>
            </a:r>
          </a:p>
          <a:p>
            <a:pPr algn="ctr"/>
            <a:r>
              <a:rPr lang="sv-SE" sz="2000" b="1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DAN JARAK JAUH</a:t>
            </a:r>
            <a:br>
              <a:rPr lang="sv-SE" sz="2000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Membuka Akses Pendidikan Tinggi bagi Semua</a:t>
            </a:r>
            <a:b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sv-SE" sz="1400" i="1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Making Higher Education Open to All</a:t>
            </a:r>
          </a:p>
        </p:txBody>
      </p:sp>
    </p:spTree>
    <p:extLst>
      <p:ext uri="{BB962C8B-B14F-4D97-AF65-F5344CB8AC3E}">
        <p14:creationId xmlns:p14="http://schemas.microsoft.com/office/powerpoint/2010/main" val="190668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2EC96ED-BDB8-441A-A3EC-6CC6BC7BC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891" r="2251" b="19397"/>
          <a:stretch/>
        </p:blipFill>
        <p:spPr>
          <a:xfrm>
            <a:off x="195648" y="186573"/>
            <a:ext cx="11800703" cy="6383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D8963-43D5-42AD-B484-5627B363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4" name="Rectangle: Top Corners Rounded 26">
            <a:extLst>
              <a:ext uri="{FF2B5EF4-FFF2-40B4-BE49-F238E27FC236}">
                <a16:creationId xmlns:a16="http://schemas.microsoft.com/office/drawing/2014/main" id="{85665CBE-39C7-4695-8692-C71F1F30E531}"/>
              </a:ext>
            </a:extLst>
          </p:cNvPr>
          <p:cNvSpPr/>
          <p:nvPr/>
        </p:nvSpPr>
        <p:spPr>
          <a:xfrm rot="16200000">
            <a:off x="10347161" y="-5851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9E017-2770-421D-AAF0-B5F407B3D311}"/>
              </a:ext>
            </a:extLst>
          </p:cNvPr>
          <p:cNvSpPr txBox="1"/>
          <p:nvPr/>
        </p:nvSpPr>
        <p:spPr>
          <a:xfrm>
            <a:off x="9597079" y="3280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Mengoptimalkan Kontribusi Pada Tutorial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90361-3467-4E48-A367-A37F2C22CF74}"/>
              </a:ext>
            </a:extLst>
          </p:cNvPr>
          <p:cNvSpPr/>
          <p:nvPr/>
        </p:nvSpPr>
        <p:spPr>
          <a:xfrm>
            <a:off x="1061520" y="2633337"/>
            <a:ext cx="298881" cy="271823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CECA6-9538-43B7-9D48-44B1E864EA6F}"/>
              </a:ext>
            </a:extLst>
          </p:cNvPr>
          <p:cNvSpPr txBox="1"/>
          <p:nvPr/>
        </p:nvSpPr>
        <p:spPr>
          <a:xfrm>
            <a:off x="1506084" y="2574156"/>
            <a:ext cx="5278136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dirty="0"/>
              <a:t>Perhatikan setiap pedoman belajar atau silabus perkuliahan/tutorial yang diberikan oleh tutor/dosen Anda pada awal perkuliahan/tutorial. Misalnya: poin utama, bab-bab tertentu atau bagian-bagian suatu bab, handouts, dll.</a:t>
            </a:r>
          </a:p>
          <a:p>
            <a:r>
              <a:rPr lang="sv-SE" dirty="0"/>
              <a:t>Tanyakan pada dosen/tutor apa yang perlu diantisipasi dalam ujian bila dia tidak memberikan informasi sedikitpun.</a:t>
            </a:r>
          </a:p>
          <a:p>
            <a:r>
              <a:rPr lang="sv-SE" dirty="0"/>
              <a:t>Pada saat perkuliahan/tutorial, perhatikan dengan lebih seksama poin-poin </a:t>
            </a:r>
            <a:r>
              <a:rPr lang="sv-SE"/>
              <a:t>yang diangkat </a:t>
            </a:r>
            <a:r>
              <a:rPr lang="sv-SE" dirty="0"/>
              <a:t>oleh dosen atau tutor dan tandai jika materi tersebut terdapat dalam BMP/modul.</a:t>
            </a:r>
          </a:p>
          <a:p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0C10B-790B-4518-BF21-9750311931BA}"/>
              </a:ext>
            </a:extLst>
          </p:cNvPr>
          <p:cNvSpPr txBox="1"/>
          <p:nvPr/>
        </p:nvSpPr>
        <p:spPr>
          <a:xfrm>
            <a:off x="1506084" y="1413282"/>
            <a:ext cx="5278136" cy="677108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Mengantisipasi Soal Ujian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37CE54B-7449-4527-9198-2352CECC6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8879" y="1923820"/>
            <a:ext cx="4286250" cy="38957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B9E243-7849-45D9-843D-9E07008A60C4}"/>
              </a:ext>
            </a:extLst>
          </p:cNvPr>
          <p:cNvSpPr/>
          <p:nvPr/>
        </p:nvSpPr>
        <p:spPr>
          <a:xfrm>
            <a:off x="1050764" y="3935653"/>
            <a:ext cx="298881" cy="271823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D7663-7B62-41A9-B2BF-607CFB2DD51E}"/>
              </a:ext>
            </a:extLst>
          </p:cNvPr>
          <p:cNvSpPr/>
          <p:nvPr/>
        </p:nvSpPr>
        <p:spPr>
          <a:xfrm>
            <a:off x="1081478" y="4817101"/>
            <a:ext cx="298881" cy="271823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Top Corners Rounded 26">
            <a:extLst>
              <a:ext uri="{FF2B5EF4-FFF2-40B4-BE49-F238E27FC236}">
                <a16:creationId xmlns:a16="http://schemas.microsoft.com/office/drawing/2014/main" id="{8AA02D35-392C-ADC3-080E-5A1C90A4EDD5}"/>
              </a:ext>
            </a:extLst>
          </p:cNvPr>
          <p:cNvSpPr/>
          <p:nvPr/>
        </p:nvSpPr>
        <p:spPr>
          <a:xfrm rot="16200000">
            <a:off x="10347161" y="-6359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E70A17-98FB-EC2D-4CA6-710DC54DF65C}"/>
              </a:ext>
            </a:extLst>
          </p:cNvPr>
          <p:cNvSpPr txBox="1"/>
          <p:nvPr/>
        </p:nvSpPr>
        <p:spPr>
          <a:xfrm>
            <a:off x="9597079" y="29752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Strategi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Menempuh Ujian</a:t>
            </a:r>
          </a:p>
        </p:txBody>
      </p:sp>
    </p:spTree>
    <p:extLst>
      <p:ext uri="{BB962C8B-B14F-4D97-AF65-F5344CB8AC3E}">
        <p14:creationId xmlns:p14="http://schemas.microsoft.com/office/powerpoint/2010/main" val="330448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EACF0079-9E28-4CD7-A441-8B61432AE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891" r="2251" b="19397"/>
          <a:stretch/>
        </p:blipFill>
        <p:spPr>
          <a:xfrm>
            <a:off x="195648" y="257693"/>
            <a:ext cx="11800703" cy="6383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0AB0F-FCCF-4332-9BDB-B794EC533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4" name="Rectangle: Top Corners Rounded 26">
            <a:extLst>
              <a:ext uri="{FF2B5EF4-FFF2-40B4-BE49-F238E27FC236}">
                <a16:creationId xmlns:a16="http://schemas.microsoft.com/office/drawing/2014/main" id="{DD7F094E-C302-474F-BCB3-4B9FDA020773}"/>
              </a:ext>
            </a:extLst>
          </p:cNvPr>
          <p:cNvSpPr/>
          <p:nvPr/>
        </p:nvSpPr>
        <p:spPr>
          <a:xfrm rot="16200000">
            <a:off x="10347161" y="-5851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47D76-767E-42E6-9453-161F6FA673FB}"/>
              </a:ext>
            </a:extLst>
          </p:cNvPr>
          <p:cNvSpPr txBox="1"/>
          <p:nvPr/>
        </p:nvSpPr>
        <p:spPr>
          <a:xfrm>
            <a:off x="9597079" y="3280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Mengoptimalkan Kontribusi Pada Tutorial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640FA6-4B7A-4274-98A9-F229BB89A0A3}"/>
              </a:ext>
            </a:extLst>
          </p:cNvPr>
          <p:cNvSpPr/>
          <p:nvPr/>
        </p:nvSpPr>
        <p:spPr>
          <a:xfrm>
            <a:off x="6506845" y="3064482"/>
            <a:ext cx="298881" cy="271823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4D0E1-0B51-4B53-A444-24911F047646}"/>
              </a:ext>
            </a:extLst>
          </p:cNvPr>
          <p:cNvSpPr txBox="1"/>
          <p:nvPr/>
        </p:nvSpPr>
        <p:spPr>
          <a:xfrm>
            <a:off x="6951409" y="3005301"/>
            <a:ext cx="484456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dirty="0"/>
              <a:t>Jika ada, pelajari soal-soal ujian sebelumnya atau Anda dapat mempelajari soal-soal latihan mandiri (LM). Biasanya soal ujian tidak jauh berbeda dengan soal LM.</a:t>
            </a:r>
          </a:p>
          <a:p>
            <a:endParaRPr lang="sv-SE" dirty="0"/>
          </a:p>
          <a:p>
            <a:r>
              <a:rPr lang="sv-SE" dirty="0"/>
              <a:t>Berdiskusilah dengan teman sejawat untuk menebak kira-kira soal apa yang akan keluar dalam ujian.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8B739-62CB-4AE6-8E72-86735A2986DB}"/>
              </a:ext>
            </a:extLst>
          </p:cNvPr>
          <p:cNvSpPr txBox="1"/>
          <p:nvPr/>
        </p:nvSpPr>
        <p:spPr>
          <a:xfrm>
            <a:off x="3198959" y="1289580"/>
            <a:ext cx="5278136" cy="677108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Mengantisipasi Soal Ujian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5182BC-2EC8-4A45-8196-D6769D158F70}"/>
              </a:ext>
            </a:extLst>
          </p:cNvPr>
          <p:cNvSpPr/>
          <p:nvPr/>
        </p:nvSpPr>
        <p:spPr>
          <a:xfrm>
            <a:off x="6506845" y="4434099"/>
            <a:ext cx="298881" cy="271823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E03FB65-006F-43FF-9DC5-A42A93A7A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163" y="2914163"/>
            <a:ext cx="5446731" cy="24905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9BEF0A-B476-4EF2-B77A-0F1EE6F0F9AD}"/>
              </a:ext>
            </a:extLst>
          </p:cNvPr>
          <p:cNvSpPr txBox="1"/>
          <p:nvPr/>
        </p:nvSpPr>
        <p:spPr>
          <a:xfrm>
            <a:off x="2371171" y="5982905"/>
            <a:ext cx="643919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rgbClr val="0070C0"/>
                </a:solidFill>
              </a:rPr>
              <a:t>Sumber:(http://www.studygs.net/indon/tstprp2.htm); (https://mahasiswa.ut.ac.id/en/tips-menghadapi-ujian).</a:t>
            </a:r>
          </a:p>
          <a:p>
            <a:pPr algn="ctr"/>
            <a:endParaRPr lang="sv-SE" sz="1400" dirty="0">
              <a:solidFill>
                <a:srgbClr val="0070C0"/>
              </a:solidFill>
            </a:endParaRPr>
          </a:p>
        </p:txBody>
      </p:sp>
      <p:sp>
        <p:nvSpPr>
          <p:cNvPr id="12" name="Rectangle: Top Corners Rounded 26">
            <a:extLst>
              <a:ext uri="{FF2B5EF4-FFF2-40B4-BE49-F238E27FC236}">
                <a16:creationId xmlns:a16="http://schemas.microsoft.com/office/drawing/2014/main" id="{69EE2F2E-1355-1F6A-5161-8FE6968B876E}"/>
              </a:ext>
            </a:extLst>
          </p:cNvPr>
          <p:cNvSpPr/>
          <p:nvPr/>
        </p:nvSpPr>
        <p:spPr>
          <a:xfrm rot="16200000">
            <a:off x="10347161" y="-6359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620C9-94CE-BE0B-3191-92EC7D022E59}"/>
              </a:ext>
            </a:extLst>
          </p:cNvPr>
          <p:cNvSpPr txBox="1"/>
          <p:nvPr/>
        </p:nvSpPr>
        <p:spPr>
          <a:xfrm>
            <a:off x="9597079" y="30768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Strategi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Menempuh Ujian</a:t>
            </a:r>
          </a:p>
        </p:txBody>
      </p:sp>
    </p:spTree>
    <p:extLst>
      <p:ext uri="{BB962C8B-B14F-4D97-AF65-F5344CB8AC3E}">
        <p14:creationId xmlns:p14="http://schemas.microsoft.com/office/powerpoint/2010/main" val="332539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stone&#10;&#10;Description automatically generated">
            <a:extLst>
              <a:ext uri="{FF2B5EF4-FFF2-40B4-BE49-F238E27FC236}">
                <a16:creationId xmlns:a16="http://schemas.microsoft.com/office/drawing/2014/main" id="{3A601C40-9917-435A-A74F-14DEF4752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1" t="14900" r="1687" b="15131"/>
          <a:stretch/>
        </p:blipFill>
        <p:spPr>
          <a:xfrm>
            <a:off x="182880" y="211015"/>
            <a:ext cx="11802794" cy="6414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027007-A53B-449C-A27C-61792094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78CCC28-5288-47C6-8F4D-5CC76FF8C898}"/>
              </a:ext>
            </a:extLst>
          </p:cNvPr>
          <p:cNvSpPr/>
          <p:nvPr/>
        </p:nvSpPr>
        <p:spPr>
          <a:xfrm>
            <a:off x="3499367" y="1096193"/>
            <a:ext cx="4631759" cy="4417123"/>
          </a:xfrm>
          <a:prstGeom prst="ellipse">
            <a:avLst/>
          </a:prstGeom>
          <a:solidFill>
            <a:srgbClr val="A94D0F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E5B17-C462-4654-9BDB-F5A27552093E}"/>
              </a:ext>
            </a:extLst>
          </p:cNvPr>
          <p:cNvSpPr txBox="1"/>
          <p:nvPr/>
        </p:nvSpPr>
        <p:spPr>
          <a:xfrm>
            <a:off x="4436769" y="2412339"/>
            <a:ext cx="2756954" cy="1538883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sv-SE" sz="4400" b="1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Terima</a:t>
            </a:r>
          </a:p>
          <a:p>
            <a:pPr algn="ctr"/>
            <a:r>
              <a:rPr lang="sv-SE" sz="4400" b="1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Kasih</a:t>
            </a:r>
          </a:p>
        </p:txBody>
      </p:sp>
    </p:spTree>
    <p:extLst>
      <p:ext uri="{BB962C8B-B14F-4D97-AF65-F5344CB8AC3E}">
        <p14:creationId xmlns:p14="http://schemas.microsoft.com/office/powerpoint/2010/main" val="274737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0AA2A19-B3FA-40F7-9FC1-A63D49DB9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891" r="2251" b="19397"/>
          <a:stretch/>
        </p:blipFill>
        <p:spPr>
          <a:xfrm>
            <a:off x="195648" y="237373"/>
            <a:ext cx="11800703" cy="6383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FBF40-3205-4DCE-AF2A-B8B95762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4" name="Rectangle: Top Corners Rounded 26">
            <a:extLst>
              <a:ext uri="{FF2B5EF4-FFF2-40B4-BE49-F238E27FC236}">
                <a16:creationId xmlns:a16="http://schemas.microsoft.com/office/drawing/2014/main" id="{112C2AE0-31C4-4727-ADDC-253AFC9315F3}"/>
              </a:ext>
            </a:extLst>
          </p:cNvPr>
          <p:cNvSpPr/>
          <p:nvPr/>
        </p:nvSpPr>
        <p:spPr>
          <a:xfrm rot="16200000">
            <a:off x="10347161" y="-5851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89CC6-DBFA-402D-92F4-00560D487AE8}"/>
              </a:ext>
            </a:extLst>
          </p:cNvPr>
          <p:cNvSpPr txBox="1"/>
          <p:nvPr/>
        </p:nvSpPr>
        <p:spPr>
          <a:xfrm>
            <a:off x="9597079" y="3280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Strategi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Menempuh Ujian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AF5DD-9CF1-4870-9B6D-8D45739E3D86}"/>
              </a:ext>
            </a:extLst>
          </p:cNvPr>
          <p:cNvSpPr txBox="1"/>
          <p:nvPr/>
        </p:nvSpPr>
        <p:spPr>
          <a:xfrm>
            <a:off x="2945133" y="797572"/>
            <a:ext cx="5824932" cy="116955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Mengapa Perlu Strategi Menempuh Ujian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D61C8-5941-4A86-9740-9A4702CA25B9}"/>
              </a:ext>
            </a:extLst>
          </p:cNvPr>
          <p:cNvSpPr txBox="1"/>
          <p:nvPr/>
        </p:nvSpPr>
        <p:spPr>
          <a:xfrm>
            <a:off x="6507222" y="2690210"/>
            <a:ext cx="461234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Otak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memproses</a:t>
            </a:r>
            <a:r>
              <a:rPr lang="en-US" sz="2000" dirty="0"/>
              <a:t> rata-rata 5-7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. </a:t>
            </a:r>
          </a:p>
          <a:p>
            <a:endParaRPr lang="en-US" sz="2000" dirty="0"/>
          </a:p>
          <a:p>
            <a:r>
              <a:rPr lang="en-US" sz="2000" dirty="0"/>
              <a:t>Kita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memasukkan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memori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panjang</a:t>
            </a:r>
            <a:r>
              <a:rPr lang="en-US" sz="2000" dirty="0"/>
              <a:t> </a:t>
            </a:r>
          </a:p>
          <a:p>
            <a:endParaRPr lang="en-US" sz="2000" dirty="0"/>
          </a:p>
          <a:p>
            <a:r>
              <a:rPr lang="en-US" sz="2000" dirty="0"/>
              <a:t>Kecil </a:t>
            </a:r>
            <a:r>
              <a:rPr lang="en-US" sz="2000" dirty="0" err="1"/>
              <a:t>kemungkinannya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menjejalkan</a:t>
            </a:r>
            <a:r>
              <a:rPr lang="en-US" sz="2000" dirty="0"/>
              <a:t> </a:t>
            </a:r>
            <a:r>
              <a:rPr lang="en-US" sz="2000" dirty="0" err="1"/>
              <a:t>materi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</a:t>
            </a:r>
            <a:r>
              <a:rPr lang="en-US" sz="2000" dirty="0" err="1"/>
              <a:t>singkat</a:t>
            </a:r>
            <a:r>
              <a:rPr lang="en-US" sz="2000" dirty="0"/>
              <a:t>,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belajar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9172AF-BB9A-49A3-BC05-E2A04E087581}"/>
              </a:ext>
            </a:extLst>
          </p:cNvPr>
          <p:cNvSpPr/>
          <p:nvPr/>
        </p:nvSpPr>
        <p:spPr>
          <a:xfrm>
            <a:off x="6096000" y="2774092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DF2BA5-834A-4551-9684-83A231F70E5A}"/>
              </a:ext>
            </a:extLst>
          </p:cNvPr>
          <p:cNvSpPr/>
          <p:nvPr/>
        </p:nvSpPr>
        <p:spPr>
          <a:xfrm>
            <a:off x="6096000" y="3666893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C6D18F-9AF7-48AC-B349-3837C9270544}"/>
              </a:ext>
            </a:extLst>
          </p:cNvPr>
          <p:cNvSpPr/>
          <p:nvPr/>
        </p:nvSpPr>
        <p:spPr>
          <a:xfrm>
            <a:off x="6096000" y="4559694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D3BC533-AAD7-4E3C-A11B-2AA77073A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388" y="2527322"/>
            <a:ext cx="5260872" cy="31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4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D5E53295-5BE3-4FBE-A821-C2BC735AA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891" r="2251" b="19397"/>
          <a:stretch/>
        </p:blipFill>
        <p:spPr>
          <a:xfrm>
            <a:off x="197708" y="237373"/>
            <a:ext cx="11800703" cy="6383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1BBCE-EE43-4C85-AA5B-7057A1D98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7" name="Rectangle: Top Corners Rounded 26">
            <a:extLst>
              <a:ext uri="{FF2B5EF4-FFF2-40B4-BE49-F238E27FC236}">
                <a16:creationId xmlns:a16="http://schemas.microsoft.com/office/drawing/2014/main" id="{649597A1-B14E-4B92-A88F-815ABD870F2A}"/>
              </a:ext>
            </a:extLst>
          </p:cNvPr>
          <p:cNvSpPr/>
          <p:nvPr/>
        </p:nvSpPr>
        <p:spPr>
          <a:xfrm rot="16200000">
            <a:off x="10347161" y="-5851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30F97-47EB-446D-A96C-BAB0D7EE17AC}"/>
              </a:ext>
            </a:extLst>
          </p:cNvPr>
          <p:cNvSpPr txBox="1"/>
          <p:nvPr/>
        </p:nvSpPr>
        <p:spPr>
          <a:xfrm>
            <a:off x="9597079" y="3280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Strategi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Menempuh Ujian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4FC99-FCF9-4B76-B4AE-832CE1862F04}"/>
              </a:ext>
            </a:extLst>
          </p:cNvPr>
          <p:cNvSpPr/>
          <p:nvPr/>
        </p:nvSpPr>
        <p:spPr>
          <a:xfrm>
            <a:off x="1956281" y="2049382"/>
            <a:ext cx="4380463" cy="3146276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847E-1C83-4FBA-B3E5-84A9953AE225}"/>
              </a:ext>
            </a:extLst>
          </p:cNvPr>
          <p:cNvSpPr txBox="1"/>
          <p:nvPr/>
        </p:nvSpPr>
        <p:spPr>
          <a:xfrm>
            <a:off x="2178581" y="1059756"/>
            <a:ext cx="7362834" cy="116955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Kapan harus Mempersiapkan Ujian?</a:t>
            </a:r>
            <a:b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sv-SE" sz="3200" b="1" dirty="0">
              <a:latin typeface="Ubuntu" panose="020B0504030602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9ED2F-0222-480D-BADC-EC5143155E8C}"/>
              </a:ext>
            </a:extLst>
          </p:cNvPr>
          <p:cNvSpPr txBox="1"/>
          <p:nvPr/>
        </p:nvSpPr>
        <p:spPr>
          <a:xfrm>
            <a:off x="2472780" y="2340235"/>
            <a:ext cx="3230808" cy="1107996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r>
              <a:rPr lang="sv-SE" sz="2000" b="1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Kapan harus Mempersiapkan Ujian?</a:t>
            </a:r>
            <a:br>
              <a:rPr lang="sv-SE" sz="2000" b="1" dirty="0">
                <a:solidFill>
                  <a:schemeClr val="bg1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sv-SE" sz="2000" b="1" dirty="0">
              <a:solidFill>
                <a:schemeClr val="bg1"/>
              </a:solidFill>
              <a:latin typeface="Ubuntu" panose="020B0504030602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F19D0-B273-4C74-B022-27DA9D095464}"/>
              </a:ext>
            </a:extLst>
          </p:cNvPr>
          <p:cNvSpPr txBox="1"/>
          <p:nvPr/>
        </p:nvSpPr>
        <p:spPr>
          <a:xfrm>
            <a:off x="2489782" y="3221328"/>
            <a:ext cx="4908938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Jauh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sebelum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ujian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Mendekati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pelaksanaan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ujian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Saat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sebelum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ujian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19420-3CAD-4A59-9557-EF5A386B45D0}"/>
              </a:ext>
            </a:extLst>
          </p:cNvPr>
          <p:cNvSpPr/>
          <p:nvPr/>
        </p:nvSpPr>
        <p:spPr>
          <a:xfrm>
            <a:off x="2198058" y="3294822"/>
            <a:ext cx="251338" cy="2285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E97FD4-9576-42F7-B0B7-787F874FC582}"/>
              </a:ext>
            </a:extLst>
          </p:cNvPr>
          <p:cNvSpPr/>
          <p:nvPr/>
        </p:nvSpPr>
        <p:spPr>
          <a:xfrm>
            <a:off x="2198058" y="3835222"/>
            <a:ext cx="251338" cy="2285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A2223-ECD8-41AF-9C98-962A2FF60DB8}"/>
              </a:ext>
            </a:extLst>
          </p:cNvPr>
          <p:cNvSpPr/>
          <p:nvPr/>
        </p:nvSpPr>
        <p:spPr>
          <a:xfrm>
            <a:off x="2198058" y="4403566"/>
            <a:ext cx="251338" cy="2285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374DBB-0871-4827-AAA1-9A33AA9A8107}"/>
              </a:ext>
            </a:extLst>
          </p:cNvPr>
          <p:cNvSpPr txBox="1"/>
          <p:nvPr/>
        </p:nvSpPr>
        <p:spPr>
          <a:xfrm>
            <a:off x="1956281" y="5351384"/>
            <a:ext cx="4380464" cy="800219"/>
          </a:xfrm>
          <a:prstGeom prst="rect">
            <a:avLst/>
          </a:prstGeom>
          <a:noFill/>
          <a:ln>
            <a:solidFill>
              <a:srgbClr val="A94D0F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sv-SE" sz="2000" b="1" dirty="0">
                <a:solidFill>
                  <a:srgbClr val="A94D0F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“semakin cepat menyadari,</a:t>
            </a:r>
          </a:p>
          <a:p>
            <a:pPr algn="ctr"/>
            <a:r>
              <a:rPr lang="sv-SE" sz="2000" b="1" dirty="0">
                <a:solidFill>
                  <a:srgbClr val="A94D0F"/>
                </a:solidFill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semakin baik  persiapan”</a:t>
            </a: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E23DBB92-FAE3-469D-B5A8-43B2CC1AC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109" y="1908174"/>
            <a:ext cx="4380463" cy="42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14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7C983F32-0C36-46F0-B034-BFAEEA6E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891" r="2251" b="19397"/>
          <a:stretch/>
        </p:blipFill>
        <p:spPr>
          <a:xfrm>
            <a:off x="195648" y="237373"/>
            <a:ext cx="11800703" cy="6383254"/>
          </a:xfrm>
          <a:prstGeom prst="rect">
            <a:avLst/>
          </a:prstGeom>
        </p:spPr>
      </p:pic>
      <p:sp>
        <p:nvSpPr>
          <p:cNvPr id="4" name="Rectangle: Top Corners Rounded 26">
            <a:extLst>
              <a:ext uri="{FF2B5EF4-FFF2-40B4-BE49-F238E27FC236}">
                <a16:creationId xmlns:a16="http://schemas.microsoft.com/office/drawing/2014/main" id="{35C9B2F8-B21B-4276-A756-CEDA94EF9A84}"/>
              </a:ext>
            </a:extLst>
          </p:cNvPr>
          <p:cNvSpPr/>
          <p:nvPr/>
        </p:nvSpPr>
        <p:spPr>
          <a:xfrm rot="16200000">
            <a:off x="10347161" y="-5851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FADB1-22E8-421C-B83F-A1F9E85A5817}"/>
              </a:ext>
            </a:extLst>
          </p:cNvPr>
          <p:cNvSpPr txBox="1"/>
          <p:nvPr/>
        </p:nvSpPr>
        <p:spPr>
          <a:xfrm>
            <a:off x="9597079" y="3280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Strategi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Menempuh Ujian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1B862-C492-488F-97BC-02D8CE8C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748DD-C746-4CE2-87F1-34345C99D9B2}"/>
              </a:ext>
            </a:extLst>
          </p:cNvPr>
          <p:cNvSpPr txBox="1"/>
          <p:nvPr/>
        </p:nvSpPr>
        <p:spPr>
          <a:xfrm>
            <a:off x="1359991" y="1492165"/>
            <a:ext cx="4847739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Ubuntu" panose="020B0504030602030204" pitchFamily="34" charset="0"/>
              </a:rPr>
              <a:t>Pada </a:t>
            </a:r>
            <a:r>
              <a:rPr lang="en-US" sz="2000" b="1" dirty="0" err="1">
                <a:latin typeface="Ubuntu" panose="020B0504030602030204" pitchFamily="34" charset="0"/>
              </a:rPr>
              <a:t>saat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  <a:r>
              <a:rPr lang="en-US" sz="2000" b="1" dirty="0" err="1">
                <a:latin typeface="Ubuntu" panose="020B0504030602030204" pitchFamily="34" charset="0"/>
              </a:rPr>
              <a:t>jauh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  <a:r>
              <a:rPr lang="en-US" sz="2000" b="1" dirty="0" err="1">
                <a:latin typeface="Ubuntu" panose="020B0504030602030204" pitchFamily="34" charset="0"/>
              </a:rPr>
              <a:t>hari</a:t>
            </a:r>
            <a:r>
              <a:rPr lang="en-US" sz="2000" b="1" dirty="0">
                <a:latin typeface="Ubuntu" panose="020B0504030602030204" pitchFamily="34" charset="0"/>
              </a:rPr>
              <a:t> </a:t>
            </a:r>
            <a:r>
              <a:rPr lang="en-US" sz="2000" b="1" dirty="0" err="1">
                <a:latin typeface="Ubuntu" panose="020B0504030602030204" pitchFamily="34" charset="0"/>
              </a:rPr>
              <a:t>sebelum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  <a:r>
              <a:rPr lang="en-US" sz="2000" b="1" dirty="0" err="1">
                <a:latin typeface="Ubuntu" panose="020B0504030602030204" pitchFamily="34" charset="0"/>
              </a:rPr>
              <a:t>ujian</a:t>
            </a:r>
            <a:endParaRPr lang="en-US" sz="2000" b="1" dirty="0">
              <a:latin typeface="Ubuntu" panose="020B0504030602030204" pitchFamily="34" charset="0"/>
            </a:endParaRPr>
          </a:p>
          <a:p>
            <a:endParaRPr lang="en-US" sz="2000" dirty="0">
              <a:solidFill>
                <a:srgbClr val="A94D0F"/>
              </a:solidFill>
            </a:endParaRPr>
          </a:p>
          <a:p>
            <a:r>
              <a:rPr lang="en-US" sz="2000" dirty="0" err="1"/>
              <a:t>Fokuslah</a:t>
            </a:r>
            <a:r>
              <a:rPr lang="en-US" sz="2000" dirty="0"/>
              <a:t> pada </a:t>
            </a:r>
            <a:r>
              <a:rPr lang="en-US" sz="2000" dirty="0" err="1"/>
              <a:t>apa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dipelajari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modul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perkuliahan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kembangkan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</a:t>
            </a:r>
            <a:r>
              <a:rPr lang="en-US" sz="2000" dirty="0" err="1"/>
              <a:t>belajar</a:t>
            </a:r>
            <a:r>
              <a:rPr lang="en-US" sz="2000" dirty="0"/>
              <a:t> dan </a:t>
            </a:r>
            <a:r>
              <a:rPr lang="en-US" sz="2000" dirty="0" err="1"/>
              <a:t>aktivitas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</a:t>
            </a:r>
            <a:r>
              <a:rPr lang="en-US" sz="2000" dirty="0" err="1"/>
              <a:t>seproduktif</a:t>
            </a:r>
            <a:r>
              <a:rPr lang="en-US" sz="2000" dirty="0"/>
              <a:t> </a:t>
            </a:r>
            <a:r>
              <a:rPr lang="en-US" sz="2000" dirty="0" err="1"/>
              <a:t>mungkin</a:t>
            </a:r>
            <a:r>
              <a:rPr lang="en-US" sz="2000" dirty="0"/>
              <a:t> dan </a:t>
            </a:r>
            <a:r>
              <a:rPr lang="en-US" sz="2000" dirty="0" err="1"/>
              <a:t>menaatinya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Ingatlah</a:t>
            </a:r>
            <a:r>
              <a:rPr lang="en-US" sz="2000" dirty="0"/>
              <a:t> </a:t>
            </a:r>
            <a:r>
              <a:rPr lang="en-US" sz="2000" dirty="0" err="1"/>
              <a:t>selalu</a:t>
            </a:r>
            <a:r>
              <a:rPr lang="en-US" sz="2000" dirty="0"/>
              <a:t> </a:t>
            </a:r>
            <a:r>
              <a:rPr lang="en-US" sz="2000" dirty="0" err="1"/>
              <a:t>meninjau</a:t>
            </a:r>
            <a:r>
              <a:rPr lang="en-US" sz="2000" dirty="0"/>
              <a:t> </a:t>
            </a:r>
            <a:r>
              <a:rPr lang="en-US" sz="2000" dirty="0" err="1"/>
              <a:t>tugas</a:t>
            </a:r>
            <a:r>
              <a:rPr lang="en-US" sz="2000" dirty="0"/>
              <a:t>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materi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modul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kembangkan</a:t>
            </a:r>
            <a:r>
              <a:rPr lang="en-US" sz="2000" dirty="0"/>
              <a:t> </a:t>
            </a:r>
            <a:r>
              <a:rPr lang="en-US" sz="2000" dirty="0" err="1"/>
              <a:t>ringkasan</a:t>
            </a:r>
            <a:r>
              <a:rPr lang="en-US" sz="2000" dirty="0"/>
              <a:t>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topik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direvisi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mengintegrasikan</a:t>
            </a:r>
            <a:r>
              <a:rPr lang="en-US" sz="2000" dirty="0"/>
              <a:t> </a:t>
            </a:r>
            <a:r>
              <a:rPr lang="en-US" sz="2000" dirty="0" err="1"/>
              <a:t>pembelajaran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72C82E-A1AB-4DAB-8E0D-8ADD0D1708EA}"/>
              </a:ext>
            </a:extLst>
          </p:cNvPr>
          <p:cNvSpPr/>
          <p:nvPr/>
        </p:nvSpPr>
        <p:spPr>
          <a:xfrm>
            <a:off x="1009799" y="2221549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DD82EA-B90E-43F2-8471-2E30AE9F4049}"/>
              </a:ext>
            </a:extLst>
          </p:cNvPr>
          <p:cNvSpPr/>
          <p:nvPr/>
        </p:nvSpPr>
        <p:spPr>
          <a:xfrm>
            <a:off x="1009799" y="3115358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67CA4-397B-4886-BA54-449DB7B6BD6C}"/>
              </a:ext>
            </a:extLst>
          </p:cNvPr>
          <p:cNvSpPr/>
          <p:nvPr/>
        </p:nvSpPr>
        <p:spPr>
          <a:xfrm>
            <a:off x="1009799" y="4333490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B3B60-D75E-47A1-80F9-CE6BBE62FE84}"/>
              </a:ext>
            </a:extLst>
          </p:cNvPr>
          <p:cNvSpPr/>
          <p:nvPr/>
        </p:nvSpPr>
        <p:spPr>
          <a:xfrm>
            <a:off x="1009799" y="5227299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CFF0AFF-D138-45BC-BD6F-A427AA04D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6104" y="3285630"/>
            <a:ext cx="4397892" cy="2371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D9339-67E6-4BEF-98AE-565767453078}"/>
              </a:ext>
            </a:extLst>
          </p:cNvPr>
          <p:cNvSpPr txBox="1"/>
          <p:nvPr/>
        </p:nvSpPr>
        <p:spPr>
          <a:xfrm>
            <a:off x="6432911" y="1486102"/>
            <a:ext cx="4624279" cy="1661993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Strategi</a:t>
            </a:r>
          </a:p>
          <a:p>
            <a:pPr algn="ctr"/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Menempuh Ujian (1) </a:t>
            </a:r>
          </a:p>
          <a:p>
            <a:pPr algn="ctr"/>
            <a:endParaRPr lang="sv-SE" sz="3200" b="1" dirty="0">
              <a:latin typeface="Ubuntu" panose="020B0504030602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80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4AAFA650-A3C4-454F-9F34-1BA70FC55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891" r="2251" b="19397"/>
          <a:stretch/>
        </p:blipFill>
        <p:spPr>
          <a:xfrm>
            <a:off x="195648" y="237373"/>
            <a:ext cx="11800703" cy="6383254"/>
          </a:xfrm>
          <a:prstGeom prst="rect">
            <a:avLst/>
          </a:prstGeom>
        </p:spPr>
      </p:pic>
      <p:sp>
        <p:nvSpPr>
          <p:cNvPr id="3" name="Rectangle: Top Corners Rounded 26">
            <a:extLst>
              <a:ext uri="{FF2B5EF4-FFF2-40B4-BE49-F238E27FC236}">
                <a16:creationId xmlns:a16="http://schemas.microsoft.com/office/drawing/2014/main" id="{79BB3429-5876-4A6E-9E7B-1106B9232152}"/>
              </a:ext>
            </a:extLst>
          </p:cNvPr>
          <p:cNvSpPr/>
          <p:nvPr/>
        </p:nvSpPr>
        <p:spPr>
          <a:xfrm rot="16200000">
            <a:off x="10347161" y="-5851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95FD6-A202-4C9B-86CE-8C16BC02534E}"/>
              </a:ext>
            </a:extLst>
          </p:cNvPr>
          <p:cNvSpPr txBox="1"/>
          <p:nvPr/>
        </p:nvSpPr>
        <p:spPr>
          <a:xfrm>
            <a:off x="9597079" y="3280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Strategi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Menempuh Ujian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5CA0A-C790-4763-B478-802AB8BE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C6DC3-CB20-4998-864C-92E5038A9643}"/>
              </a:ext>
            </a:extLst>
          </p:cNvPr>
          <p:cNvSpPr txBox="1"/>
          <p:nvPr/>
        </p:nvSpPr>
        <p:spPr>
          <a:xfrm>
            <a:off x="1927882" y="2346138"/>
            <a:ext cx="4168118" cy="37379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Ubuntu" panose="020B0504030602030204" pitchFamily="34" charset="0"/>
              </a:rPr>
              <a:t>Mendekati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  <a:r>
              <a:rPr lang="en-US" sz="2000" b="1" dirty="0" err="1">
                <a:latin typeface="Ubuntu" panose="020B0504030602030204" pitchFamily="34" charset="0"/>
              </a:rPr>
              <a:t>hari</a:t>
            </a:r>
            <a:endParaRPr lang="en-US" sz="2000" b="1" dirty="0">
              <a:latin typeface="Ubuntu" panose="020B0504030602030204" pitchFamily="34" charset="0"/>
            </a:endParaRPr>
          </a:p>
          <a:p>
            <a:r>
              <a:rPr lang="en-US" sz="2000" b="1" dirty="0" err="1">
                <a:latin typeface="Ubuntu" panose="020B0504030602030204" pitchFamily="34" charset="0"/>
              </a:rPr>
              <a:t>pelaksanaan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  <a:r>
              <a:rPr lang="en-US" sz="2000" b="1" dirty="0" err="1">
                <a:latin typeface="Ubuntu" panose="020B0504030602030204" pitchFamily="34" charset="0"/>
              </a:rPr>
              <a:t>ujian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</a:p>
          <a:p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dirty="0" err="1"/>
              <a:t>bantu</a:t>
            </a:r>
            <a:r>
              <a:rPr lang="en-US" sz="2000" dirty="0"/>
              <a:t> </a:t>
            </a:r>
            <a:r>
              <a:rPr lang="en-US" sz="2000" dirty="0" err="1"/>
              <a:t>belajar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(</a:t>
            </a:r>
            <a:r>
              <a:rPr lang="en-US" sz="2000" dirty="0" err="1"/>
              <a:t>tabel</a:t>
            </a:r>
            <a:r>
              <a:rPr lang="en-US" sz="2000" dirty="0"/>
              <a:t>, </a:t>
            </a:r>
            <a:r>
              <a:rPr lang="en-US" sz="2000" dirty="0" err="1"/>
              <a:t>grafik</a:t>
            </a:r>
            <a:r>
              <a:rPr lang="en-US" sz="2000" dirty="0"/>
              <a:t>, </a:t>
            </a:r>
            <a:r>
              <a:rPr lang="en-US" sz="2000" dirty="0" err="1"/>
              <a:t>bagan</a:t>
            </a:r>
            <a:r>
              <a:rPr lang="en-US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Menyelesaikan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latihan</a:t>
            </a:r>
            <a:r>
              <a:rPr lang="en-US" sz="2000" dirty="0"/>
              <a:t> dan </a:t>
            </a:r>
            <a:r>
              <a:rPr lang="en-US" sz="2000" dirty="0" err="1"/>
              <a:t>tugas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Mere-view </a:t>
            </a:r>
            <a:r>
              <a:rPr lang="en-US" sz="2000" dirty="0" err="1"/>
              <a:t>soal</a:t>
            </a:r>
            <a:r>
              <a:rPr lang="en-US" sz="2000" dirty="0"/>
              <a:t> yang </a:t>
            </a:r>
            <a:r>
              <a:rPr lang="en-US" sz="2000" dirty="0" err="1"/>
              <a:t>kemungkinan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keluar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ujian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610279-DBD4-4DBD-8F32-3EF9FA9E9C05}"/>
              </a:ext>
            </a:extLst>
          </p:cNvPr>
          <p:cNvSpPr/>
          <p:nvPr/>
        </p:nvSpPr>
        <p:spPr>
          <a:xfrm>
            <a:off x="1545274" y="3447899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F1A50-1769-4444-AEF3-6362C562C097}"/>
              </a:ext>
            </a:extLst>
          </p:cNvPr>
          <p:cNvSpPr/>
          <p:nvPr/>
        </p:nvSpPr>
        <p:spPr>
          <a:xfrm>
            <a:off x="1545274" y="4357745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F70E0-BAED-45BB-AC67-8488793B388E}"/>
              </a:ext>
            </a:extLst>
          </p:cNvPr>
          <p:cNvSpPr txBox="1"/>
          <p:nvPr/>
        </p:nvSpPr>
        <p:spPr>
          <a:xfrm>
            <a:off x="2380457" y="1105057"/>
            <a:ext cx="7431083" cy="116955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Strategi Menempuh Ujian (2) </a:t>
            </a:r>
          </a:p>
          <a:p>
            <a:pPr algn="ctr"/>
            <a:endParaRPr lang="sv-SE" sz="3200" b="1" dirty="0">
              <a:latin typeface="Ubuntu" panose="020B0504030602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2F3451-5F9F-4E4E-950D-C323689C1B49}"/>
              </a:ext>
            </a:extLst>
          </p:cNvPr>
          <p:cNvSpPr/>
          <p:nvPr/>
        </p:nvSpPr>
        <p:spPr>
          <a:xfrm>
            <a:off x="1582345" y="5267592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0E69F-47F9-4292-B506-71ABC3BB367C}"/>
              </a:ext>
            </a:extLst>
          </p:cNvPr>
          <p:cNvSpPr/>
          <p:nvPr/>
        </p:nvSpPr>
        <p:spPr>
          <a:xfrm>
            <a:off x="6510984" y="2257049"/>
            <a:ext cx="2846559" cy="4031889"/>
          </a:xfrm>
          <a:prstGeom prst="rect">
            <a:avLst/>
          </a:prstGeom>
          <a:solidFill>
            <a:srgbClr val="E7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1A04C3-CA2B-4651-92D1-7AB7F56C22EA}"/>
              </a:ext>
            </a:extLst>
          </p:cNvPr>
          <p:cNvSpPr/>
          <p:nvPr/>
        </p:nvSpPr>
        <p:spPr>
          <a:xfrm>
            <a:off x="9357543" y="2239881"/>
            <a:ext cx="2009490" cy="4049057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32804EDD-F1B9-44EA-83C6-2E148B1AB5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/>
          <a:stretch/>
        </p:blipFill>
        <p:spPr>
          <a:xfrm>
            <a:off x="6657742" y="2407297"/>
            <a:ext cx="4539413" cy="37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1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044D848-5AFB-489A-ADC5-76550C8816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891" r="2251" b="19397"/>
          <a:stretch/>
        </p:blipFill>
        <p:spPr>
          <a:xfrm>
            <a:off x="195648" y="237373"/>
            <a:ext cx="11800703" cy="6383254"/>
          </a:xfrm>
          <a:prstGeom prst="rect">
            <a:avLst/>
          </a:prstGeom>
        </p:spPr>
      </p:pic>
      <p:sp>
        <p:nvSpPr>
          <p:cNvPr id="3" name="Rectangle: Top Corners Rounded 26">
            <a:extLst>
              <a:ext uri="{FF2B5EF4-FFF2-40B4-BE49-F238E27FC236}">
                <a16:creationId xmlns:a16="http://schemas.microsoft.com/office/drawing/2014/main" id="{0AD81708-BECE-4E5A-9998-7DC9B4CB0FB0}"/>
              </a:ext>
            </a:extLst>
          </p:cNvPr>
          <p:cNvSpPr/>
          <p:nvPr/>
        </p:nvSpPr>
        <p:spPr>
          <a:xfrm rot="16200000">
            <a:off x="10347161" y="-5851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9031A-16A4-4942-943A-97D295540801}"/>
              </a:ext>
            </a:extLst>
          </p:cNvPr>
          <p:cNvSpPr txBox="1"/>
          <p:nvPr/>
        </p:nvSpPr>
        <p:spPr>
          <a:xfrm>
            <a:off x="9597079" y="3280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Strategi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Menempuh Ujian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07E81-F9AE-4D88-8E54-57A536C2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BC97A-27E9-4988-90EB-73CCDF447258}"/>
              </a:ext>
            </a:extLst>
          </p:cNvPr>
          <p:cNvSpPr txBox="1"/>
          <p:nvPr/>
        </p:nvSpPr>
        <p:spPr>
          <a:xfrm>
            <a:off x="4997757" y="1957606"/>
            <a:ext cx="6446253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Ubuntu" panose="020B0504030602030204" pitchFamily="34" charset="0"/>
              </a:rPr>
              <a:t>Saat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  <a:r>
              <a:rPr lang="en-US" sz="2000" b="1" dirty="0" err="1">
                <a:latin typeface="Ubuntu" panose="020B0504030602030204" pitchFamily="34" charset="0"/>
              </a:rPr>
              <a:t>menempuh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  <a:r>
              <a:rPr lang="en-US" sz="2000" b="1" dirty="0" err="1">
                <a:latin typeface="Ubuntu" panose="020B0504030602030204" pitchFamily="34" charset="0"/>
              </a:rPr>
              <a:t>Ujian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</a:p>
          <a:p>
            <a:endParaRPr lang="en-US" sz="2000" b="1" dirty="0">
              <a:latin typeface="Ubuntu" panose="020B0504030602030204" pitchFamily="34" charset="0"/>
            </a:endParaRPr>
          </a:p>
          <a:p>
            <a:r>
              <a:rPr lang="en-US" sz="2000" dirty="0" err="1"/>
              <a:t>Cobalah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santai</a:t>
            </a:r>
            <a:r>
              <a:rPr lang="en-US" sz="2000" dirty="0"/>
              <a:t>; </a:t>
            </a:r>
          </a:p>
          <a:p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bacalah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petunjuk</a:t>
            </a:r>
            <a:r>
              <a:rPr lang="en-US" sz="2000" dirty="0"/>
              <a:t> pada </a:t>
            </a:r>
            <a:r>
              <a:rPr lang="en-US" sz="2000" dirty="0" err="1"/>
              <a:t>naskah</a:t>
            </a:r>
            <a:r>
              <a:rPr lang="en-US" sz="2000" dirty="0"/>
              <a:t> </a:t>
            </a:r>
            <a:r>
              <a:rPr lang="en-US" sz="2000" dirty="0" err="1"/>
              <a:t>ujian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hati-hati</a:t>
            </a:r>
            <a:r>
              <a:rPr lang="en-US" sz="2000" dirty="0"/>
              <a:t>. </a:t>
            </a:r>
          </a:p>
          <a:p>
            <a:r>
              <a:rPr lang="en-US" sz="2000" dirty="0"/>
              <a:t>Garis </a:t>
            </a:r>
            <a:r>
              <a:rPr lang="en-US" sz="2000" dirty="0" err="1"/>
              <a:t>bawahi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highlight </a:t>
            </a:r>
            <a:r>
              <a:rPr lang="en-US" sz="2000" dirty="0" err="1"/>
              <a:t>berapa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seharusnya</a:t>
            </a:r>
            <a:r>
              <a:rPr lang="en-US" sz="2000" dirty="0"/>
              <a:t> </a:t>
            </a:r>
            <a:r>
              <a:rPr lang="en-US" sz="2000" dirty="0" err="1"/>
              <a:t>dikerjakan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Telusuri</a:t>
            </a:r>
            <a:r>
              <a:rPr lang="en-US" sz="2000" dirty="0"/>
              <a:t> </a:t>
            </a:r>
            <a:r>
              <a:rPr lang="en-US" sz="2000" dirty="0" err="1"/>
              <a:t>naskah</a:t>
            </a:r>
            <a:r>
              <a:rPr lang="en-US" sz="2000" dirty="0"/>
              <a:t> </a:t>
            </a:r>
            <a:r>
              <a:rPr lang="en-US" sz="2000" dirty="0" err="1"/>
              <a:t>ujian</a:t>
            </a:r>
            <a:r>
              <a:rPr lang="en-US" sz="2000" dirty="0"/>
              <a:t>, </a:t>
            </a:r>
            <a:r>
              <a:rPr lang="en-US" sz="2000" dirty="0" err="1"/>
              <a:t>simpan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pikiran</a:t>
            </a:r>
            <a:r>
              <a:rPr lang="en-US" sz="2000" dirty="0"/>
              <a:t> dan </a:t>
            </a:r>
            <a:r>
              <a:rPr lang="en-US" sz="2000" dirty="0" err="1"/>
              <a:t>identifikasi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dikerjakan</a:t>
            </a:r>
            <a:r>
              <a:rPr lang="en-US" sz="2000" dirty="0"/>
              <a:t>; </a:t>
            </a:r>
          </a:p>
          <a:p>
            <a:r>
              <a:rPr lang="en-US" sz="2000" dirty="0" err="1"/>
              <a:t>Rencanakan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diberikan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urutan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dijawab</a:t>
            </a:r>
            <a:r>
              <a:rPr lang="en-US" sz="2000" dirty="0"/>
              <a:t>, </a:t>
            </a:r>
            <a:r>
              <a:rPr lang="en-US" sz="2000" dirty="0" err="1"/>
              <a:t>mulailah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yang </a:t>
            </a:r>
            <a:r>
              <a:rPr lang="en-US" sz="2000" dirty="0" err="1"/>
              <a:t>mudah</a:t>
            </a:r>
            <a:r>
              <a:rPr lang="en-US" sz="2000" dirty="0"/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C59027-C50F-4453-8FA8-533FCDF621AC}"/>
              </a:ext>
            </a:extLst>
          </p:cNvPr>
          <p:cNvSpPr/>
          <p:nvPr/>
        </p:nvSpPr>
        <p:spPr>
          <a:xfrm>
            <a:off x="4597421" y="2995656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9ABA8-1505-47F0-ADB7-9D57C83B7D66}"/>
              </a:ext>
            </a:extLst>
          </p:cNvPr>
          <p:cNvSpPr/>
          <p:nvPr/>
        </p:nvSpPr>
        <p:spPr>
          <a:xfrm>
            <a:off x="4596030" y="2658626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C4EB81-8112-4670-A11E-871FD3032E33}"/>
              </a:ext>
            </a:extLst>
          </p:cNvPr>
          <p:cNvSpPr/>
          <p:nvPr/>
        </p:nvSpPr>
        <p:spPr>
          <a:xfrm>
            <a:off x="4612259" y="4197101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49B0E-AD15-4DDF-8978-2945A096A31B}"/>
              </a:ext>
            </a:extLst>
          </p:cNvPr>
          <p:cNvSpPr txBox="1"/>
          <p:nvPr/>
        </p:nvSpPr>
        <p:spPr>
          <a:xfrm>
            <a:off x="1153395" y="1809992"/>
            <a:ext cx="2886616" cy="2154436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Strategi</a:t>
            </a:r>
          </a:p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Menempuh</a:t>
            </a:r>
          </a:p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Ujian (3) </a:t>
            </a:r>
          </a:p>
          <a:p>
            <a:endParaRPr lang="sv-SE" sz="3200" b="1" dirty="0">
              <a:latin typeface="Ubuntu" panose="020B0504030602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727D6-9E39-49D4-84E1-453ECADB1BDD}"/>
              </a:ext>
            </a:extLst>
          </p:cNvPr>
          <p:cNvSpPr/>
          <p:nvPr/>
        </p:nvSpPr>
        <p:spPr>
          <a:xfrm>
            <a:off x="4596030" y="3574023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CB7D12-5FE8-4FD1-87A4-6959C1CFDBC8}"/>
              </a:ext>
            </a:extLst>
          </p:cNvPr>
          <p:cNvSpPr/>
          <p:nvPr/>
        </p:nvSpPr>
        <p:spPr>
          <a:xfrm>
            <a:off x="4612259" y="4773750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F35660-D1AD-483D-9213-DA7401288BFA}"/>
              </a:ext>
            </a:extLst>
          </p:cNvPr>
          <p:cNvSpPr/>
          <p:nvPr/>
        </p:nvSpPr>
        <p:spPr>
          <a:xfrm>
            <a:off x="4612259" y="5418300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15DAFBD-CC37-4A8D-89DF-C2E92968E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986" y="3643967"/>
            <a:ext cx="3706639" cy="23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79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6B62A75-EA43-4B1F-94DB-6972AE9E4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891" r="2251" b="19397"/>
          <a:stretch/>
        </p:blipFill>
        <p:spPr>
          <a:xfrm>
            <a:off x="195648" y="237373"/>
            <a:ext cx="11800703" cy="6383254"/>
          </a:xfrm>
          <a:prstGeom prst="rect">
            <a:avLst/>
          </a:prstGeom>
        </p:spPr>
      </p:pic>
      <p:sp>
        <p:nvSpPr>
          <p:cNvPr id="3" name="Rectangle: Top Corners Rounded 26">
            <a:extLst>
              <a:ext uri="{FF2B5EF4-FFF2-40B4-BE49-F238E27FC236}">
                <a16:creationId xmlns:a16="http://schemas.microsoft.com/office/drawing/2014/main" id="{8BAC1226-F3D9-4BDA-928A-881EB6808D23}"/>
              </a:ext>
            </a:extLst>
          </p:cNvPr>
          <p:cNvSpPr/>
          <p:nvPr/>
        </p:nvSpPr>
        <p:spPr>
          <a:xfrm rot="16200000">
            <a:off x="10347161" y="-5851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6F9D8-4703-4A20-BAAA-0B2DBD76B8E5}"/>
              </a:ext>
            </a:extLst>
          </p:cNvPr>
          <p:cNvSpPr txBox="1"/>
          <p:nvPr/>
        </p:nvSpPr>
        <p:spPr>
          <a:xfrm>
            <a:off x="9597079" y="3280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Strategi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Menempuh Ujian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BD6A7-E8A2-4D16-A484-3B261A53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0B38F-3F56-43F1-8A9D-0D28B5BEB047}"/>
              </a:ext>
            </a:extLst>
          </p:cNvPr>
          <p:cNvSpPr txBox="1"/>
          <p:nvPr/>
        </p:nvSpPr>
        <p:spPr>
          <a:xfrm>
            <a:off x="4997757" y="1957606"/>
            <a:ext cx="6446253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Ubuntu" panose="020B0504030602030204" pitchFamily="34" charset="0"/>
              </a:rPr>
              <a:t>Saat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  <a:r>
              <a:rPr lang="en-US" sz="2000" b="1" dirty="0" err="1">
                <a:latin typeface="Ubuntu" panose="020B0504030602030204" pitchFamily="34" charset="0"/>
              </a:rPr>
              <a:t>menempuh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  <a:r>
              <a:rPr lang="en-US" sz="2000" b="1" dirty="0" err="1">
                <a:latin typeface="Ubuntu" panose="020B0504030602030204" pitchFamily="34" charset="0"/>
              </a:rPr>
              <a:t>Ujian</a:t>
            </a:r>
            <a:r>
              <a:rPr lang="en-US" sz="2000" b="1" dirty="0">
                <a:latin typeface="Ubuntu" panose="020B0504030602030204" pitchFamily="34" charset="0"/>
              </a:rPr>
              <a:t> </a:t>
            </a:r>
          </a:p>
          <a:p>
            <a:endParaRPr lang="en-US" sz="2000" b="1" dirty="0">
              <a:latin typeface="Ubuntu" panose="020B0504030602030204" pitchFamily="34" charset="0"/>
            </a:endParaRPr>
          </a:p>
          <a:p>
            <a:r>
              <a:rPr lang="en-US" sz="2000" dirty="0" err="1"/>
              <a:t>Rencanakan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jawaban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pemahaman</a:t>
            </a:r>
            <a:r>
              <a:rPr lang="en-US" sz="2000" dirty="0"/>
              <a:t> Anda dan </a:t>
            </a:r>
            <a:r>
              <a:rPr lang="en-US" sz="2000" dirty="0" err="1"/>
              <a:t>putuskan</a:t>
            </a:r>
            <a:r>
              <a:rPr lang="en-US" sz="2000" dirty="0"/>
              <a:t> </a:t>
            </a:r>
            <a:r>
              <a:rPr lang="en-US" sz="2000" dirty="0" err="1"/>
              <a:t>berapa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disertakan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jawaban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Cobalah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menyelesaikan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</a:t>
            </a:r>
            <a:r>
              <a:rPr lang="en-US" sz="2000" dirty="0" err="1"/>
              <a:t>jawaban</a:t>
            </a:r>
            <a:r>
              <a:rPr lang="en-US" sz="2000" dirty="0"/>
              <a:t> dan </a:t>
            </a:r>
            <a:r>
              <a:rPr lang="en-US" sz="2000" dirty="0" err="1"/>
              <a:t>sisakan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</a:t>
            </a:r>
            <a:r>
              <a:rPr lang="en-US" sz="2000" dirty="0" err="1"/>
              <a:t>sekitar</a:t>
            </a:r>
            <a:r>
              <a:rPr lang="en-US" sz="2000" dirty="0"/>
              <a:t> </a:t>
            </a:r>
            <a:r>
              <a:rPr lang="en-US" sz="2000" dirty="0" err="1"/>
              <a:t>sepuluh</a:t>
            </a:r>
            <a:r>
              <a:rPr lang="en-US" sz="2000" dirty="0"/>
              <a:t> </a:t>
            </a:r>
            <a:r>
              <a:rPr lang="en-US" sz="2000" dirty="0" err="1"/>
              <a:t>menit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jawaban</a:t>
            </a:r>
            <a:endParaRPr lang="en-US" sz="2000" dirty="0"/>
          </a:p>
          <a:p>
            <a:r>
              <a:rPr lang="en-US" sz="2000" dirty="0" err="1"/>
              <a:t>Bacalah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jawaban</a:t>
            </a:r>
            <a:r>
              <a:rPr lang="en-US" sz="2000" dirty="0"/>
              <a:t> dan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poin</a:t>
            </a:r>
            <a:r>
              <a:rPr lang="en-US" sz="2000" dirty="0"/>
              <a:t> </a:t>
            </a:r>
            <a:r>
              <a:rPr lang="en-US" sz="2000" dirty="0" err="1"/>
              <a:t>apa</a:t>
            </a:r>
            <a:r>
              <a:rPr lang="en-US" sz="2000" dirty="0"/>
              <a:t> pun yang </a:t>
            </a:r>
            <a:r>
              <a:rPr lang="en-US" sz="2000" dirty="0" err="1"/>
              <a:t>menurut</a:t>
            </a:r>
            <a:r>
              <a:rPr lang="en-US" sz="2000" dirty="0"/>
              <a:t> Anda </a:t>
            </a:r>
            <a:r>
              <a:rPr lang="en-US" sz="2000" dirty="0" err="1"/>
              <a:t>berharga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Terakhir</a:t>
            </a:r>
            <a:r>
              <a:rPr lang="en-US" sz="2000" dirty="0"/>
              <a:t>, </a:t>
            </a:r>
            <a:r>
              <a:rPr lang="en-US" sz="2000" dirty="0" err="1"/>
              <a:t>pastikan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</a:t>
            </a:r>
            <a:r>
              <a:rPr lang="en-US" sz="2000" dirty="0" err="1"/>
              <a:t>jawaban</a:t>
            </a:r>
            <a:r>
              <a:rPr lang="en-US" sz="2000" dirty="0"/>
              <a:t> </a:t>
            </a:r>
            <a:r>
              <a:rPr lang="en-US" sz="2000" dirty="0" err="1"/>
              <a:t>disatukan</a:t>
            </a:r>
            <a:r>
              <a:rPr lang="en-US" sz="2000" dirty="0"/>
              <a:t> dan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yang salah </a:t>
            </a:r>
            <a:r>
              <a:rPr lang="en-US" sz="2000" dirty="0" err="1"/>
              <a:t>maupun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511DDE-1A2D-4F97-ACD2-2EF358C899F3}"/>
              </a:ext>
            </a:extLst>
          </p:cNvPr>
          <p:cNvSpPr/>
          <p:nvPr/>
        </p:nvSpPr>
        <p:spPr>
          <a:xfrm>
            <a:off x="4596030" y="2658626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96ECF7-E16F-46AF-B7C3-8541C769A820}"/>
              </a:ext>
            </a:extLst>
          </p:cNvPr>
          <p:cNvSpPr/>
          <p:nvPr/>
        </p:nvSpPr>
        <p:spPr>
          <a:xfrm>
            <a:off x="4612259" y="4197101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D2B77-FB47-42C1-95A0-061B06102597}"/>
              </a:ext>
            </a:extLst>
          </p:cNvPr>
          <p:cNvSpPr txBox="1"/>
          <p:nvPr/>
        </p:nvSpPr>
        <p:spPr>
          <a:xfrm>
            <a:off x="1153395" y="1809992"/>
            <a:ext cx="2886616" cy="2154436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Strategi</a:t>
            </a:r>
          </a:p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Menempuh</a:t>
            </a:r>
          </a:p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Ujian (3) </a:t>
            </a:r>
          </a:p>
          <a:p>
            <a:endParaRPr lang="sv-SE" sz="3200" b="1" dirty="0">
              <a:latin typeface="Ubuntu" panose="020B0504030602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E1A5E-7933-4D20-BC6D-DB9456F300FA}"/>
              </a:ext>
            </a:extLst>
          </p:cNvPr>
          <p:cNvSpPr/>
          <p:nvPr/>
        </p:nvSpPr>
        <p:spPr>
          <a:xfrm>
            <a:off x="4596030" y="3574023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60B259-4BB1-43EE-BEB0-E5E43711FCE1}"/>
              </a:ext>
            </a:extLst>
          </p:cNvPr>
          <p:cNvSpPr/>
          <p:nvPr/>
        </p:nvSpPr>
        <p:spPr>
          <a:xfrm>
            <a:off x="4612259" y="4773750"/>
            <a:ext cx="251338" cy="22858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D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AE10014-9673-4CC3-9299-BB221FCA2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986" y="3643967"/>
            <a:ext cx="3706639" cy="2399340"/>
          </a:xfrm>
          <a:prstGeom prst="rect">
            <a:avLst/>
          </a:prstGeom>
        </p:spPr>
      </p:pic>
      <p:sp>
        <p:nvSpPr>
          <p:cNvPr id="13" name="Rectangle: Top Corners Rounded 26">
            <a:extLst>
              <a:ext uri="{FF2B5EF4-FFF2-40B4-BE49-F238E27FC236}">
                <a16:creationId xmlns:a16="http://schemas.microsoft.com/office/drawing/2014/main" id="{6A5A5386-9289-A55A-7BA4-D03E7C6A84F6}"/>
              </a:ext>
            </a:extLst>
          </p:cNvPr>
          <p:cNvSpPr/>
          <p:nvPr/>
        </p:nvSpPr>
        <p:spPr>
          <a:xfrm rot="16200000">
            <a:off x="10347161" y="-6359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8196E-B97D-959E-E60B-513D961E1E98}"/>
              </a:ext>
            </a:extLst>
          </p:cNvPr>
          <p:cNvSpPr txBox="1"/>
          <p:nvPr/>
        </p:nvSpPr>
        <p:spPr>
          <a:xfrm>
            <a:off x="9597079" y="2264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Strategi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Menempuh Ujian</a:t>
            </a:r>
          </a:p>
        </p:txBody>
      </p:sp>
    </p:spTree>
    <p:extLst>
      <p:ext uri="{BB962C8B-B14F-4D97-AF65-F5344CB8AC3E}">
        <p14:creationId xmlns:p14="http://schemas.microsoft.com/office/powerpoint/2010/main" val="127543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CE92DE2-9933-42D0-BC5A-A6F2B8EC7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891" r="2251" b="19397"/>
          <a:stretch/>
        </p:blipFill>
        <p:spPr>
          <a:xfrm>
            <a:off x="195648" y="237373"/>
            <a:ext cx="11800703" cy="6383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B45241-9064-4985-BD0E-5FB6B3CA6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49B2E4-DCFD-4F6C-A633-3997FD488F35}"/>
              </a:ext>
            </a:extLst>
          </p:cNvPr>
          <p:cNvSpPr txBox="1"/>
          <p:nvPr/>
        </p:nvSpPr>
        <p:spPr>
          <a:xfrm>
            <a:off x="9597079" y="3280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Mengoptimalkan Kontribusi Pada Tutorial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A367FF-2994-4BB9-ADD5-D34526E0B01D}"/>
              </a:ext>
            </a:extLst>
          </p:cNvPr>
          <p:cNvSpPr/>
          <p:nvPr/>
        </p:nvSpPr>
        <p:spPr>
          <a:xfrm>
            <a:off x="996778" y="3915633"/>
            <a:ext cx="298881" cy="271823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FAAF7-95DC-491F-8C85-17962E0FFA8E}"/>
              </a:ext>
            </a:extLst>
          </p:cNvPr>
          <p:cNvSpPr txBox="1"/>
          <p:nvPr/>
        </p:nvSpPr>
        <p:spPr>
          <a:xfrm>
            <a:off x="1359991" y="3894687"/>
            <a:ext cx="543289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dirty="0"/>
              <a:t>Membuat akronim</a:t>
            </a:r>
          </a:p>
          <a:p>
            <a:r>
              <a:rPr lang="sv-SE" dirty="0"/>
              <a:t>Kingdom-Phylum-Class-Ordo-Family-Genus-Species</a:t>
            </a:r>
          </a:p>
          <a:p>
            <a:r>
              <a:rPr lang="sv-SE" dirty="0"/>
              <a:t>“King Phillip came over from glorious Scotland”</a:t>
            </a:r>
          </a:p>
          <a:p>
            <a:endParaRPr lang="sv-SE" dirty="0"/>
          </a:p>
          <a:p>
            <a:r>
              <a:rPr lang="sv-SE" dirty="0"/>
              <a:t>“Jabodetabek” = nama kota di Jakarta dan sekitarnya</a:t>
            </a:r>
          </a:p>
          <a:p>
            <a:r>
              <a:rPr lang="sv-SE" dirty="0"/>
              <a:t> Apa kepanjangan “Flobamora”?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E2B1C-C1C1-4C66-ABBE-F40B0DCB18A6}"/>
              </a:ext>
            </a:extLst>
          </p:cNvPr>
          <p:cNvSpPr txBox="1"/>
          <p:nvPr/>
        </p:nvSpPr>
        <p:spPr>
          <a:xfrm>
            <a:off x="914399" y="2717151"/>
            <a:ext cx="5535079" cy="800219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r>
              <a:rPr lang="sv-SE" sz="20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Membuat dan menggunakan perangkat mnemonik untuk membantu memori.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950280-044D-4242-8EDA-69416FE888CA}"/>
              </a:ext>
            </a:extLst>
          </p:cNvPr>
          <p:cNvSpPr txBox="1"/>
          <p:nvPr/>
        </p:nvSpPr>
        <p:spPr>
          <a:xfrm>
            <a:off x="2165996" y="1223567"/>
            <a:ext cx="7431083" cy="677108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Belajar dengan Teknik Mnemonik (1)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23C1F13-1787-4266-8640-01F54ED6F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859" y="2059732"/>
            <a:ext cx="4256363" cy="3921999"/>
          </a:xfrm>
          <a:prstGeom prst="rect">
            <a:avLst/>
          </a:prstGeom>
        </p:spPr>
      </p:pic>
      <p:sp>
        <p:nvSpPr>
          <p:cNvPr id="11" name="Rectangle: Top Corners Rounded 26">
            <a:extLst>
              <a:ext uri="{FF2B5EF4-FFF2-40B4-BE49-F238E27FC236}">
                <a16:creationId xmlns:a16="http://schemas.microsoft.com/office/drawing/2014/main" id="{35645CCD-F917-9244-A76B-A3D965BB7FBB}"/>
              </a:ext>
            </a:extLst>
          </p:cNvPr>
          <p:cNvSpPr/>
          <p:nvPr/>
        </p:nvSpPr>
        <p:spPr>
          <a:xfrm rot="16200000">
            <a:off x="10347161" y="-545663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26">
            <a:extLst>
              <a:ext uri="{FF2B5EF4-FFF2-40B4-BE49-F238E27FC236}">
                <a16:creationId xmlns:a16="http://schemas.microsoft.com/office/drawing/2014/main" id="{190587AB-D9B9-AE99-ED23-5763A492F8B2}"/>
              </a:ext>
            </a:extLst>
          </p:cNvPr>
          <p:cNvSpPr/>
          <p:nvPr/>
        </p:nvSpPr>
        <p:spPr>
          <a:xfrm rot="16200000">
            <a:off x="10347161" y="-6359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0FAE9-77A6-3973-FA8C-7E35861DFEFA}"/>
              </a:ext>
            </a:extLst>
          </p:cNvPr>
          <p:cNvSpPr txBox="1"/>
          <p:nvPr/>
        </p:nvSpPr>
        <p:spPr>
          <a:xfrm>
            <a:off x="9597079" y="2772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Strategi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Menempuh Ujian</a:t>
            </a:r>
          </a:p>
        </p:txBody>
      </p:sp>
    </p:spTree>
    <p:extLst>
      <p:ext uri="{BB962C8B-B14F-4D97-AF65-F5344CB8AC3E}">
        <p14:creationId xmlns:p14="http://schemas.microsoft.com/office/powerpoint/2010/main" val="232875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3DB34AB-1D69-467F-A1ED-3D9D6A3C4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891" r="2251" b="19397"/>
          <a:stretch/>
        </p:blipFill>
        <p:spPr>
          <a:xfrm>
            <a:off x="195648" y="197541"/>
            <a:ext cx="11800703" cy="6383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149D1B-68B0-41FC-A6E0-019EF2CE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8" y="427806"/>
            <a:ext cx="891183" cy="668387"/>
          </a:xfrm>
          <a:prstGeom prst="rect">
            <a:avLst/>
          </a:prstGeom>
        </p:spPr>
      </p:pic>
      <p:sp>
        <p:nvSpPr>
          <p:cNvPr id="4" name="Rectangle: Top Corners Rounded 26">
            <a:extLst>
              <a:ext uri="{FF2B5EF4-FFF2-40B4-BE49-F238E27FC236}">
                <a16:creationId xmlns:a16="http://schemas.microsoft.com/office/drawing/2014/main" id="{B2174A2C-763E-41FF-9798-C90236FBBE5A}"/>
              </a:ext>
            </a:extLst>
          </p:cNvPr>
          <p:cNvSpPr/>
          <p:nvPr/>
        </p:nvSpPr>
        <p:spPr>
          <a:xfrm rot="16200000">
            <a:off x="10347161" y="-5851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EE4A1-9955-4CEC-9689-EE8D7F6A3591}"/>
              </a:ext>
            </a:extLst>
          </p:cNvPr>
          <p:cNvSpPr txBox="1"/>
          <p:nvPr/>
        </p:nvSpPr>
        <p:spPr>
          <a:xfrm>
            <a:off x="9597079" y="3280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Mengoptimalkan Kontribusi Pada Tutorial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BE6C-B13B-4212-8EBC-98902D917CE0}"/>
              </a:ext>
            </a:extLst>
          </p:cNvPr>
          <p:cNvSpPr/>
          <p:nvPr/>
        </p:nvSpPr>
        <p:spPr>
          <a:xfrm>
            <a:off x="1776042" y="3616683"/>
            <a:ext cx="298881" cy="271823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5512F-17BD-48BC-8C32-CC23272B4CD2}"/>
              </a:ext>
            </a:extLst>
          </p:cNvPr>
          <p:cNvSpPr txBox="1"/>
          <p:nvPr/>
        </p:nvSpPr>
        <p:spPr>
          <a:xfrm>
            <a:off x="2139255" y="3496881"/>
            <a:ext cx="4678467" cy="17113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dirty="0"/>
              <a:t>Membayangkan gambar/peta</a:t>
            </a:r>
          </a:p>
          <a:p>
            <a:pPr>
              <a:lnSpc>
                <a:spcPct val="150000"/>
              </a:lnSpc>
            </a:pPr>
            <a:r>
              <a:rPr lang="sv-SE" dirty="0"/>
              <a:t>Bayangkan pulau sulawesi seperti huruf “K”</a:t>
            </a:r>
          </a:p>
          <a:p>
            <a:pPr>
              <a:lnSpc>
                <a:spcPct val="150000"/>
              </a:lnSpc>
            </a:pPr>
            <a:r>
              <a:rPr lang="sv-SE" dirty="0"/>
              <a:t>Apa yang mudah dibayangkan untuk mempelajari peta pulau Papua?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C2F3E-CBE8-488C-BB4E-3D9C5E5426A4}"/>
              </a:ext>
            </a:extLst>
          </p:cNvPr>
          <p:cNvSpPr txBox="1"/>
          <p:nvPr/>
        </p:nvSpPr>
        <p:spPr>
          <a:xfrm>
            <a:off x="1636121" y="2085451"/>
            <a:ext cx="7431083" cy="116955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spAutoFit/>
          </a:bodyPr>
          <a:lstStyle/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Belajar dengan</a:t>
            </a:r>
          </a:p>
          <a:p>
            <a:r>
              <a:rPr lang="sv-SE" sz="3200" b="1" dirty="0">
                <a:latin typeface="Ubuntu" panose="020B0504030602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Teknik Mnemonik (2)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B4AB8-C954-4310-8CE2-7FA184ACD575}"/>
              </a:ext>
            </a:extLst>
          </p:cNvPr>
          <p:cNvSpPr/>
          <p:nvPr/>
        </p:nvSpPr>
        <p:spPr>
          <a:xfrm>
            <a:off x="1776042" y="4080741"/>
            <a:ext cx="298881" cy="271823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9363BB-A3C3-462C-B045-DF35501EED58}"/>
              </a:ext>
            </a:extLst>
          </p:cNvPr>
          <p:cNvSpPr/>
          <p:nvPr/>
        </p:nvSpPr>
        <p:spPr>
          <a:xfrm>
            <a:off x="1776042" y="4456815"/>
            <a:ext cx="298881" cy="271823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AEFEB1-804F-4222-A9B8-568886DFDCFC}"/>
              </a:ext>
            </a:extLst>
          </p:cNvPr>
          <p:cNvSpPr/>
          <p:nvPr/>
        </p:nvSpPr>
        <p:spPr>
          <a:xfrm>
            <a:off x="7375886" y="1412530"/>
            <a:ext cx="2692580" cy="2972307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D44F76-DD33-4A8A-9DD7-EDF91B10C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809" y="1313213"/>
            <a:ext cx="2692580" cy="29723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1B2D41-4B16-49BE-BD34-C4DDFB093379}"/>
              </a:ext>
            </a:extLst>
          </p:cNvPr>
          <p:cNvSpPr/>
          <p:nvPr/>
        </p:nvSpPr>
        <p:spPr>
          <a:xfrm>
            <a:off x="7415509" y="4692546"/>
            <a:ext cx="3793209" cy="1560634"/>
          </a:xfrm>
          <a:prstGeom prst="rect">
            <a:avLst/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F84199-B352-407C-8D61-9914A9AE1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471" y="4593228"/>
            <a:ext cx="3793209" cy="1560633"/>
          </a:xfrm>
          <a:prstGeom prst="rect">
            <a:avLst/>
          </a:prstGeom>
        </p:spPr>
      </p:pic>
      <p:sp>
        <p:nvSpPr>
          <p:cNvPr id="17" name="Rectangle: Top Corners Rounded 26">
            <a:extLst>
              <a:ext uri="{FF2B5EF4-FFF2-40B4-BE49-F238E27FC236}">
                <a16:creationId xmlns:a16="http://schemas.microsoft.com/office/drawing/2014/main" id="{1881D2AA-32E5-FDD8-C30F-21C78C82BCB1}"/>
              </a:ext>
            </a:extLst>
          </p:cNvPr>
          <p:cNvSpPr/>
          <p:nvPr/>
        </p:nvSpPr>
        <p:spPr>
          <a:xfrm rot="16200000">
            <a:off x="10347161" y="-635935"/>
            <a:ext cx="402562" cy="2349500"/>
          </a:xfrm>
          <a:prstGeom prst="round2SameRect">
            <a:avLst>
              <a:gd name="adj1" fmla="val 44370"/>
              <a:gd name="adj2" fmla="val 28501"/>
            </a:avLst>
          </a:prstGeom>
          <a:solidFill>
            <a:srgbClr val="44546A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410CD4-7BC0-D3DF-0A55-FE5001691BAC}"/>
              </a:ext>
            </a:extLst>
          </p:cNvPr>
          <p:cNvSpPr txBox="1"/>
          <p:nvPr/>
        </p:nvSpPr>
        <p:spPr>
          <a:xfrm>
            <a:off x="9597079" y="277205"/>
            <a:ext cx="1902726" cy="523220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Strategi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  <a:latin typeface="Ubuntu" panose="020B0504030602030204" pitchFamily="34" charset="0"/>
              </a:rPr>
              <a:t>Menempuh Ujian</a:t>
            </a:r>
          </a:p>
        </p:txBody>
      </p:sp>
    </p:spTree>
    <p:extLst>
      <p:ext uri="{BB962C8B-B14F-4D97-AF65-F5344CB8AC3E}">
        <p14:creationId xmlns:p14="http://schemas.microsoft.com/office/powerpoint/2010/main" val="355209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9D4EEEE922FC4D8A5E0DB68DFB48EB" ma:contentTypeVersion="2" ma:contentTypeDescription="Create a new document." ma:contentTypeScope="" ma:versionID="87d60711525371de4dac70a10c148771">
  <xsd:schema xmlns:xsd="http://www.w3.org/2001/XMLSchema" xmlns:xs="http://www.w3.org/2001/XMLSchema" xmlns:p="http://schemas.microsoft.com/office/2006/metadata/properties" xmlns:ns2="05b4ce5c-3b03-4a7e-ba03-9a3ba2abba93" targetNamespace="http://schemas.microsoft.com/office/2006/metadata/properties" ma:root="true" ma:fieldsID="efcf1b79d1812c41208dadaeb80e8122" ns2:_="">
    <xsd:import namespace="05b4ce5c-3b03-4a7e-ba03-9a3ba2abba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b4ce5c-3b03-4a7e-ba03-9a3ba2abba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D6B055-035C-4BD6-B40F-5B04D16B68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b4ce5c-3b03-4a7e-ba03-9a3ba2abba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7634C0-C96F-46DD-8FE7-169E89BFD18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B633E33-355F-4CEC-B6CE-AB7E2352C9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615</Words>
  <Application>Microsoft Office PowerPoint</Application>
  <PresentationFormat>Widescreen</PresentationFormat>
  <Paragraphs>109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Budi Santoso</dc:creator>
  <cp:lastModifiedBy>Pepi Rospina Pertiwi , S.P., M.Si</cp:lastModifiedBy>
  <cp:revision>21</cp:revision>
  <dcterms:created xsi:type="dcterms:W3CDTF">2022-01-17T02:17:49Z</dcterms:created>
  <dcterms:modified xsi:type="dcterms:W3CDTF">2022-07-29T03:12:24Z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0x010100719D4EEEE922FC4D8A5E0DB68DFB48EB</vt:lpwstr>
  </property>
</Properties>
</file>